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  <p:sldMasterId id="2147483652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embeddedFontLs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uAbHXsvTv/7znp/zOJpCJbxAJ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3E7D4-FD02-4AE7-B4EE-E066EC896A00}" v="7" dt="2024-03-15T19:55:00.892"/>
    <p1510:client id="{5CC1BB9C-8BA6-A0C5-FE70-D0C57ED4E030}" v="74" dt="2024-03-15T18:20:55.103"/>
    <p1510:client id="{B7EEB90D-EC46-A28D-E3D5-74C8FE7D5114}" v="71" dt="2024-03-15T19:53:34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, Qiao" userId="S::qzhang490@gatech.edu::f012a41e-b8ff-4186-b871-d3a8a23179dc" providerId="AD" clId="Web-{5CC1BB9C-8BA6-A0C5-FE70-D0C57ED4E030}"/>
    <pc:docChg chg="modSld">
      <pc:chgData name="Zhang, Qiao" userId="S::qzhang490@gatech.edu::f012a41e-b8ff-4186-b871-d3a8a23179dc" providerId="AD" clId="Web-{5CC1BB9C-8BA6-A0C5-FE70-D0C57ED4E030}" dt="2024-03-15T18:21:03.619" v="504"/>
      <pc:docMkLst>
        <pc:docMk/>
      </pc:docMkLst>
      <pc:sldChg chg="modSp">
        <pc:chgData name="Zhang, Qiao" userId="S::qzhang490@gatech.edu::f012a41e-b8ff-4186-b871-d3a8a23179dc" providerId="AD" clId="Web-{5CC1BB9C-8BA6-A0C5-FE70-D0C57ED4E030}" dt="2024-03-15T17:36:12.006" v="18" actId="1076"/>
        <pc:sldMkLst>
          <pc:docMk/>
          <pc:sldMk cId="0" sldId="257"/>
        </pc:sldMkLst>
        <pc:picChg chg="mod">
          <ac:chgData name="Zhang, Qiao" userId="S::qzhang490@gatech.edu::f012a41e-b8ff-4186-b871-d3a8a23179dc" providerId="AD" clId="Web-{5CC1BB9C-8BA6-A0C5-FE70-D0C57ED4E030}" dt="2024-03-15T17:36:12.006" v="18" actId="1076"/>
          <ac:picMkLst>
            <pc:docMk/>
            <pc:sldMk cId="0" sldId="257"/>
            <ac:picMk id="102" creationId="{00000000-0000-0000-0000-000000000000}"/>
          </ac:picMkLst>
        </pc:picChg>
        <pc:picChg chg="mod">
          <ac:chgData name="Zhang, Qiao" userId="S::qzhang490@gatech.edu::f012a41e-b8ff-4186-b871-d3a8a23179dc" providerId="AD" clId="Web-{5CC1BB9C-8BA6-A0C5-FE70-D0C57ED4E030}" dt="2024-03-15T17:36:02.194" v="15" actId="1076"/>
          <ac:picMkLst>
            <pc:docMk/>
            <pc:sldMk cId="0" sldId="257"/>
            <ac:picMk id="103" creationId="{00000000-0000-0000-0000-000000000000}"/>
          </ac:picMkLst>
        </pc:picChg>
      </pc:sldChg>
      <pc:sldChg chg="addSp delSp modSp modNotes">
        <pc:chgData name="Zhang, Qiao" userId="S::qzhang490@gatech.edu::f012a41e-b8ff-4186-b871-d3a8a23179dc" providerId="AD" clId="Web-{5CC1BB9C-8BA6-A0C5-FE70-D0C57ED4E030}" dt="2024-03-15T17:51:44.893" v="115"/>
        <pc:sldMkLst>
          <pc:docMk/>
          <pc:sldMk cId="0" sldId="259"/>
        </pc:sldMkLst>
        <pc:spChg chg="mod">
          <ac:chgData name="Zhang, Qiao" userId="S::qzhang490@gatech.edu::f012a41e-b8ff-4186-b871-d3a8a23179dc" providerId="AD" clId="Web-{5CC1BB9C-8BA6-A0C5-FE70-D0C57ED4E030}" dt="2024-03-15T17:51:12.768" v="96" actId="20577"/>
          <ac:spMkLst>
            <pc:docMk/>
            <pc:sldMk cId="0" sldId="259"/>
            <ac:spMk id="115" creationId="{00000000-0000-0000-0000-000000000000}"/>
          </ac:spMkLst>
        </pc:spChg>
        <pc:picChg chg="add mod">
          <ac:chgData name="Zhang, Qiao" userId="S::qzhang490@gatech.edu::f012a41e-b8ff-4186-b871-d3a8a23179dc" providerId="AD" clId="Web-{5CC1BB9C-8BA6-A0C5-FE70-D0C57ED4E030}" dt="2024-03-15T17:35:20.693" v="12" actId="1076"/>
          <ac:picMkLst>
            <pc:docMk/>
            <pc:sldMk cId="0" sldId="259"/>
            <ac:picMk id="2" creationId="{A065ECA0-A11A-6C1F-30D5-8C1CEF180FC3}"/>
          </ac:picMkLst>
        </pc:picChg>
        <pc:picChg chg="add mod">
          <ac:chgData name="Zhang, Qiao" userId="S::qzhang490@gatech.edu::f012a41e-b8ff-4186-b871-d3a8a23179dc" providerId="AD" clId="Web-{5CC1BB9C-8BA6-A0C5-FE70-D0C57ED4E030}" dt="2024-03-15T17:35:24.881" v="13" actId="14100"/>
          <ac:picMkLst>
            <pc:docMk/>
            <pc:sldMk cId="0" sldId="259"/>
            <ac:picMk id="3" creationId="{33E56C77-9B6C-14BE-DF93-30CF4EBB0878}"/>
          </ac:picMkLst>
        </pc:picChg>
        <pc:picChg chg="del">
          <ac:chgData name="Zhang, Qiao" userId="S::qzhang490@gatech.edu::f012a41e-b8ff-4186-b871-d3a8a23179dc" providerId="AD" clId="Web-{5CC1BB9C-8BA6-A0C5-FE70-D0C57ED4E030}" dt="2024-03-15T17:34:47.396" v="5"/>
          <ac:picMkLst>
            <pc:docMk/>
            <pc:sldMk cId="0" sldId="259"/>
            <ac:picMk id="117" creationId="{00000000-0000-0000-0000-000000000000}"/>
          </ac:picMkLst>
        </pc:picChg>
        <pc:picChg chg="del">
          <ac:chgData name="Zhang, Qiao" userId="S::qzhang490@gatech.edu::f012a41e-b8ff-4186-b871-d3a8a23179dc" providerId="AD" clId="Web-{5CC1BB9C-8BA6-A0C5-FE70-D0C57ED4E030}" dt="2024-03-15T17:34:59.380" v="8"/>
          <ac:picMkLst>
            <pc:docMk/>
            <pc:sldMk cId="0" sldId="259"/>
            <ac:picMk id="119" creationId="{00000000-0000-0000-0000-000000000000}"/>
          </ac:picMkLst>
        </pc:picChg>
      </pc:sldChg>
      <pc:sldChg chg="modNotes">
        <pc:chgData name="Zhang, Qiao" userId="S::qzhang490@gatech.edu::f012a41e-b8ff-4186-b871-d3a8a23179dc" providerId="AD" clId="Web-{5CC1BB9C-8BA6-A0C5-FE70-D0C57ED4E030}" dt="2024-03-15T17:57:30.913" v="271"/>
        <pc:sldMkLst>
          <pc:docMk/>
          <pc:sldMk cId="0" sldId="260"/>
        </pc:sldMkLst>
      </pc:sldChg>
      <pc:sldChg chg="modNotes">
        <pc:chgData name="Zhang, Qiao" userId="S::qzhang490@gatech.edu::f012a41e-b8ff-4186-b871-d3a8a23179dc" providerId="AD" clId="Web-{5CC1BB9C-8BA6-A0C5-FE70-D0C57ED4E030}" dt="2024-03-15T18:16:23.006" v="365"/>
        <pc:sldMkLst>
          <pc:docMk/>
          <pc:sldMk cId="0" sldId="261"/>
        </pc:sldMkLst>
      </pc:sldChg>
      <pc:sldChg chg="modSp modNotes">
        <pc:chgData name="Zhang, Qiao" userId="S::qzhang490@gatech.edu::f012a41e-b8ff-4186-b871-d3a8a23179dc" providerId="AD" clId="Web-{5CC1BB9C-8BA6-A0C5-FE70-D0C57ED4E030}" dt="2024-03-15T18:21:03.619" v="504"/>
        <pc:sldMkLst>
          <pc:docMk/>
          <pc:sldMk cId="0" sldId="262"/>
        </pc:sldMkLst>
        <pc:spChg chg="mod">
          <ac:chgData name="Zhang, Qiao" userId="S::qzhang490@gatech.edu::f012a41e-b8ff-4186-b871-d3a8a23179dc" providerId="AD" clId="Web-{5CC1BB9C-8BA6-A0C5-FE70-D0C57ED4E030}" dt="2024-03-15T18:20:54.603" v="502" actId="20577"/>
          <ac:spMkLst>
            <pc:docMk/>
            <pc:sldMk cId="0" sldId="262"/>
            <ac:spMk id="138" creationId="{00000000-0000-0000-0000-000000000000}"/>
          </ac:spMkLst>
        </pc:spChg>
      </pc:sldChg>
    </pc:docChg>
  </pc:docChgLst>
  <pc:docChgLst>
    <pc:chgData name="Smith, Glen" userId="S::gsmith392@gatech.edu::cc9c8f95-6d24-4182-8f9f-7e0abe93018a" providerId="AD" clId="Web-{B7EEB90D-EC46-A28D-E3D5-74C8FE7D5114}"/>
    <pc:docChg chg="modSld">
      <pc:chgData name="Smith, Glen" userId="S::gsmith392@gatech.edu::cc9c8f95-6d24-4182-8f9f-7e0abe93018a" providerId="AD" clId="Web-{B7EEB90D-EC46-A28D-E3D5-74C8FE7D5114}" dt="2024-03-15T19:53:34.843" v="120"/>
      <pc:docMkLst>
        <pc:docMk/>
      </pc:docMkLst>
      <pc:sldChg chg="addSp delSp">
        <pc:chgData name="Smith, Glen" userId="S::gsmith392@gatech.edu::cc9c8f95-6d24-4182-8f9f-7e0abe93018a" providerId="AD" clId="Web-{B7EEB90D-EC46-A28D-E3D5-74C8FE7D5114}" dt="2024-03-15T19:48:59.850" v="111"/>
        <pc:sldMkLst>
          <pc:docMk/>
          <pc:sldMk cId="0" sldId="260"/>
        </pc:sldMkLst>
        <pc:picChg chg="add del">
          <ac:chgData name="Smith, Glen" userId="S::gsmith392@gatech.edu::cc9c8f95-6d24-4182-8f9f-7e0abe93018a" providerId="AD" clId="Web-{B7EEB90D-EC46-A28D-E3D5-74C8FE7D5114}" dt="2024-03-15T19:48:59.850" v="111"/>
          <ac:picMkLst>
            <pc:docMk/>
            <pc:sldMk cId="0" sldId="260"/>
            <ac:picMk id="2" creationId="{8C525655-E12B-4E06-218A-6B8AB314CD99}"/>
          </ac:picMkLst>
        </pc:picChg>
      </pc:sldChg>
      <pc:sldChg chg="addSp modSp">
        <pc:chgData name="Smith, Glen" userId="S::gsmith392@gatech.edu::cc9c8f95-6d24-4182-8f9f-7e0abe93018a" providerId="AD" clId="Web-{B7EEB90D-EC46-A28D-E3D5-74C8FE7D5114}" dt="2024-03-15T19:49:34.726" v="118" actId="1076"/>
        <pc:sldMkLst>
          <pc:docMk/>
          <pc:sldMk cId="0" sldId="263"/>
        </pc:sldMkLst>
        <pc:spChg chg="add">
          <ac:chgData name="Smith, Glen" userId="S::gsmith392@gatech.edu::cc9c8f95-6d24-4182-8f9f-7e0abe93018a" providerId="AD" clId="Web-{B7EEB90D-EC46-A28D-E3D5-74C8FE7D5114}" dt="2024-03-15T19:49:25.257" v="117"/>
          <ac:spMkLst>
            <pc:docMk/>
            <pc:sldMk cId="0" sldId="263"/>
            <ac:spMk id="4" creationId="{15557248-9746-FBD0-E7EA-F0E98CA91DF2}"/>
          </ac:spMkLst>
        </pc:spChg>
        <pc:picChg chg="add mod">
          <ac:chgData name="Smith, Glen" userId="S::gsmith392@gatech.edu::cc9c8f95-6d24-4182-8f9f-7e0abe93018a" providerId="AD" clId="Web-{B7EEB90D-EC46-A28D-E3D5-74C8FE7D5114}" dt="2024-03-15T19:49:14.116" v="116" actId="1076"/>
          <ac:picMkLst>
            <pc:docMk/>
            <pc:sldMk cId="0" sldId="263"/>
            <ac:picMk id="3" creationId="{D0477161-376F-9DEE-B64B-C5BE7C8D1095}"/>
          </ac:picMkLst>
        </pc:picChg>
        <pc:picChg chg="mod">
          <ac:chgData name="Smith, Glen" userId="S::gsmith392@gatech.edu::cc9c8f95-6d24-4182-8f9f-7e0abe93018a" providerId="AD" clId="Web-{B7EEB90D-EC46-A28D-E3D5-74C8FE7D5114}" dt="2024-03-15T19:49:34.726" v="118" actId="1076"/>
          <ac:picMkLst>
            <pc:docMk/>
            <pc:sldMk cId="0" sldId="263"/>
            <ac:picMk id="146" creationId="{00000000-0000-0000-0000-000000000000}"/>
          </ac:picMkLst>
        </pc:picChg>
      </pc:sldChg>
      <pc:sldChg chg="modSp">
        <pc:chgData name="Smith, Glen" userId="S::gsmith392@gatech.edu::cc9c8f95-6d24-4182-8f9f-7e0abe93018a" providerId="AD" clId="Web-{B7EEB90D-EC46-A28D-E3D5-74C8FE7D5114}" dt="2024-03-15T19:50:41.103" v="119" actId="14100"/>
        <pc:sldMkLst>
          <pc:docMk/>
          <pc:sldMk cId="0" sldId="264"/>
        </pc:sldMkLst>
        <pc:spChg chg="mod">
          <ac:chgData name="Smith, Glen" userId="S::gsmith392@gatech.edu::cc9c8f95-6d24-4182-8f9f-7e0abe93018a" providerId="AD" clId="Web-{B7EEB90D-EC46-A28D-E3D5-74C8FE7D5114}" dt="2024-03-15T19:50:41.103" v="119" actId="14100"/>
          <ac:spMkLst>
            <pc:docMk/>
            <pc:sldMk cId="0" sldId="264"/>
            <ac:spMk id="151" creationId="{00000000-0000-0000-0000-000000000000}"/>
          </ac:spMkLst>
        </pc:spChg>
      </pc:sldChg>
      <pc:sldChg chg="delSp delAnim modNotes">
        <pc:chgData name="Smith, Glen" userId="S::gsmith392@gatech.edu::cc9c8f95-6d24-4182-8f9f-7e0abe93018a" providerId="AD" clId="Web-{B7EEB90D-EC46-A28D-E3D5-74C8FE7D5114}" dt="2024-03-15T19:53:34.843" v="120"/>
        <pc:sldMkLst>
          <pc:docMk/>
          <pc:sldMk cId="0" sldId="266"/>
        </pc:sldMkLst>
        <pc:picChg chg="del">
          <ac:chgData name="Smith, Glen" userId="S::gsmith392@gatech.edu::cc9c8f95-6d24-4182-8f9f-7e0abe93018a" providerId="AD" clId="Web-{B7EEB90D-EC46-A28D-E3D5-74C8FE7D5114}" dt="2024-03-15T19:53:34.843" v="120"/>
          <ac:picMkLst>
            <pc:docMk/>
            <pc:sldMk cId="0" sldId="266"/>
            <ac:picMk id="166" creationId="{00000000-0000-0000-0000-000000000000}"/>
          </ac:picMkLst>
        </pc:picChg>
      </pc:sldChg>
      <pc:sldChg chg="modNotes">
        <pc:chgData name="Smith, Glen" userId="S::gsmith392@gatech.edu::cc9c8f95-6d24-4182-8f9f-7e0abe93018a" providerId="AD" clId="Web-{B7EEB90D-EC46-A28D-E3D5-74C8FE7D5114}" dt="2024-03-15T19:47:52.911" v="98"/>
        <pc:sldMkLst>
          <pc:docMk/>
          <pc:sldMk cId="0" sldId="267"/>
        </pc:sldMkLst>
      </pc:sldChg>
      <pc:sldChg chg="modSp modNotes">
        <pc:chgData name="Smith, Glen" userId="S::gsmith392@gatech.edu::cc9c8f95-6d24-4182-8f9f-7e0abe93018a" providerId="AD" clId="Web-{B7EEB90D-EC46-A28D-E3D5-74C8FE7D5114}" dt="2024-03-15T19:48:00.130" v="106" actId="20577"/>
        <pc:sldMkLst>
          <pc:docMk/>
          <pc:sldMk cId="0" sldId="268"/>
        </pc:sldMkLst>
        <pc:spChg chg="mod">
          <ac:chgData name="Smith, Glen" userId="S::gsmith392@gatech.edu::cc9c8f95-6d24-4182-8f9f-7e0abe93018a" providerId="AD" clId="Web-{B7EEB90D-EC46-A28D-E3D5-74C8FE7D5114}" dt="2024-03-15T19:48:00.130" v="106" actId="20577"/>
          <ac:spMkLst>
            <pc:docMk/>
            <pc:sldMk cId="0" sldId="268"/>
            <ac:spMk id="178" creationId="{00000000-0000-0000-0000-000000000000}"/>
          </ac:spMkLst>
        </pc:spChg>
      </pc:sldChg>
    </pc:docChg>
  </pc:docChgLst>
  <pc:docChgLst>
    <pc:chgData name="Smith, Glen" userId="cc9c8f95-6d24-4182-8f9f-7e0abe93018a" providerId="ADAL" clId="{03B3E7D4-FD02-4AE7-B4EE-E066EC896A00}"/>
    <pc:docChg chg="modSld sldOrd">
      <pc:chgData name="Smith, Glen" userId="cc9c8f95-6d24-4182-8f9f-7e0abe93018a" providerId="ADAL" clId="{03B3E7D4-FD02-4AE7-B4EE-E066EC896A00}" dt="2024-03-15T19:55:00.892" v="6" actId="1076"/>
      <pc:docMkLst>
        <pc:docMk/>
      </pc:docMkLst>
      <pc:sldChg chg="addSp modSp mod">
        <pc:chgData name="Smith, Glen" userId="cc9c8f95-6d24-4182-8f9f-7e0abe93018a" providerId="ADAL" clId="{03B3E7D4-FD02-4AE7-B4EE-E066EC896A00}" dt="2024-03-15T19:55:00.892" v="6" actId="1076"/>
        <pc:sldMkLst>
          <pc:docMk/>
          <pc:sldMk cId="0" sldId="266"/>
        </pc:sldMkLst>
        <pc:picChg chg="add mod">
          <ac:chgData name="Smith, Glen" userId="cc9c8f95-6d24-4182-8f9f-7e0abe93018a" providerId="ADAL" clId="{03B3E7D4-FD02-4AE7-B4EE-E066EC896A00}" dt="2024-03-15T19:55:00.892" v="6" actId="1076"/>
          <ac:picMkLst>
            <pc:docMk/>
            <pc:sldMk cId="0" sldId="266"/>
            <ac:picMk id="3" creationId="{7B03AD4A-9E1B-3F33-9E34-50FE31B37216}"/>
          </ac:picMkLst>
        </pc:picChg>
      </pc:sldChg>
      <pc:sldChg chg="ord">
        <pc:chgData name="Smith, Glen" userId="cc9c8f95-6d24-4182-8f9f-7e0abe93018a" providerId="ADAL" clId="{03B3E7D4-FD02-4AE7-B4EE-E066EC896A00}" dt="2024-03-15T19:54:46.192" v="0" actId="20578"/>
        <pc:sldMkLst>
          <pc:docMk/>
          <pc:sldMk cId="0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Dice adventure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Reinforcement learning model (PPO)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representation and training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comparison?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HTN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representation</a:t>
            </a: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61" name="Google Shape;16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288aae3e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2c288aae3e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/>
              <a:t>Little over 1000 dimensional vector</a:t>
            </a:r>
          </a:p>
        </p:txBody>
      </p:sp>
      <p:sp>
        <p:nvSpPr>
          <p:cNvPr id="171" name="Google Shape;171;g2c288aae3ea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/>
              <a:t>Reference David/Allesandro's presentations -&gt; structured decision making</a:t>
            </a:r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29d2ba98c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c29d2ba98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Audience, welcome participants with technical or non-technical</a:t>
            </a: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29d2ba98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29d2ba98c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 this slide if audience ask for schedule.</a:t>
            </a:r>
            <a:endParaRPr/>
          </a:p>
        </p:txBody>
      </p:sp>
      <p:sp>
        <p:nvSpPr>
          <p:cNvPr id="107" name="Google Shape;107;g2c29d2ba98c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Game developed at CMU</a:t>
            </a:r>
          </a:p>
          <a:p>
            <a:pPr marL="0" indent="0"/>
            <a:r>
              <a:rPr lang="en-US"/>
              <a:t>Three characters, different view and capabilities</a:t>
            </a:r>
          </a:p>
          <a:p>
            <a:pPr marL="0" indent="0"/>
            <a:r>
              <a:rPr lang="en-US"/>
              <a:t>Use the arrow keys to navigate through the maze, overcome obstacles</a:t>
            </a:r>
          </a:p>
          <a:p>
            <a:pPr marL="0" indent="0"/>
            <a:r>
              <a:rPr lang="en-US"/>
              <a:t>Join as at Demo tomorrow</a:t>
            </a:r>
          </a:p>
          <a:p>
            <a:pPr marL="0" indent="0"/>
            <a:endParaRPr lang="en-US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Players work together with unique abilities to form a team.</a:t>
            </a:r>
          </a:p>
          <a:p>
            <a:pPr marL="0" indent="0"/>
            <a:r>
              <a:rPr lang="en-US"/>
              <a:t>There are subgoals...</a:t>
            </a:r>
          </a:p>
          <a:p>
            <a:pPr marL="0" indent="0"/>
            <a:r>
              <a:rPr lang="en-US"/>
              <a:t>Verbal and textual is denied in the game. Instead use pinning system</a:t>
            </a:r>
          </a:p>
          <a:p>
            <a:pPr marL="0" indent="0"/>
            <a:r>
              <a:rPr lang="en-US"/>
              <a:t>Players</a:t>
            </a:r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Team allocation: two human one AI, two AI one human</a:t>
            </a:r>
          </a:p>
          <a:p>
            <a:pPr marL="0" indent="0"/>
            <a:r>
              <a:rPr lang="en-US"/>
              <a:t>Role assignment: players can select characters and decide which character the AI can play</a:t>
            </a:r>
          </a:p>
          <a:p>
            <a:pPr marL="0" indent="0"/>
            <a:r>
              <a:rPr lang="en-US"/>
              <a:t>Team communication: collect game play data to log all interactions, understand how teammates are communicating with each other</a:t>
            </a:r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2469f89f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2469f89f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Welcome everyone that is interested to join.</a:t>
            </a:r>
          </a:p>
          <a:p>
            <a:pPr marL="0" indent="0"/>
            <a:r>
              <a:rPr lang="en-US"/>
              <a:t>People with technical background can develop and submit agent.</a:t>
            </a:r>
          </a:p>
          <a:p>
            <a:pPr marL="0" indent="0"/>
            <a:r>
              <a:rPr lang="en-US"/>
              <a:t>General audience can participate by play the game with submitted agents.</a:t>
            </a:r>
          </a:p>
          <a:p>
            <a:pPr marL="0" indent="0"/>
            <a:r>
              <a:rPr lang="en-US"/>
              <a:t>We will provide baseline agents for people to play with.</a:t>
            </a:r>
          </a:p>
          <a:p>
            <a:pPr marL="0" indent="0"/>
            <a:endParaRPr lang="en-US"/>
          </a:p>
        </p:txBody>
      </p:sp>
      <p:sp>
        <p:nvSpPr>
          <p:cNvPr id="136" name="Google Shape;136;g2c2469f89f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>
            <a:spLocks noGrp="1"/>
          </p:cNvSpPr>
          <p:nvPr>
            <p:ph type="pic" idx="2"/>
          </p:nvPr>
        </p:nvSpPr>
        <p:spPr>
          <a:xfrm>
            <a:off x="4614203" y="457201"/>
            <a:ext cx="7196798" cy="4983934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4"/>
          <p:cNvSpPr txBox="1">
            <a:spLocks noGrp="1"/>
          </p:cNvSpPr>
          <p:nvPr>
            <p:ph type="body" idx="1"/>
          </p:nvPr>
        </p:nvSpPr>
        <p:spPr>
          <a:xfrm>
            <a:off x="381001" y="2274850"/>
            <a:ext cx="3932767" cy="316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s">
  <p:cSld name="Char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25"/>
          <p:cNvSpPr>
            <a:spLocks noGrp="1"/>
          </p:cNvSpPr>
          <p:nvPr>
            <p:ph type="chart" idx="2"/>
          </p:nvPr>
        </p:nvSpPr>
        <p:spPr>
          <a:xfrm>
            <a:off x="381000" y="1435100"/>
            <a:ext cx="7510463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1"/>
          </p:nvPr>
        </p:nvSpPr>
        <p:spPr>
          <a:xfrm>
            <a:off x="8116888" y="1435100"/>
            <a:ext cx="3694112" cy="341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Plain">
  <p:cSld name="Title - Plai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Full Photo">
  <p:cSld name="Title - Full Photo">
    <p:bg>
      <p:bgPr>
        <a:solidFill>
          <a:srgbClr val="FFFF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" name="Google Shape;25;p18"/>
          <p:cNvPicPr preferRelativeResize="0"/>
          <p:nvPr/>
        </p:nvPicPr>
        <p:blipFill rotWithShape="1">
          <a:blip r:embed="rId2">
            <a:alphaModFix/>
          </a:blip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8"/>
          <p:cNvSpPr/>
          <p:nvPr/>
        </p:nvSpPr>
        <p:spPr>
          <a:xfrm>
            <a:off x="10595113" y="6142383"/>
            <a:ext cx="1351722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8"/>
          <p:cNvSpPr/>
          <p:nvPr/>
        </p:nvSpPr>
        <p:spPr>
          <a:xfrm>
            <a:off x="10595113" y="6142383"/>
            <a:ext cx="1351722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18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8702"/>
          <a:stretch/>
        </p:blipFill>
        <p:spPr>
          <a:xfrm>
            <a:off x="10743365" y="6502709"/>
            <a:ext cx="1055217" cy="355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6799" y="6011956"/>
            <a:ext cx="908802" cy="490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1"/>
          </p:nvPr>
        </p:nvSpPr>
        <p:spPr>
          <a:xfrm>
            <a:off x="379048" y="1215483"/>
            <a:ext cx="5615353" cy="422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2"/>
          </p:nvPr>
        </p:nvSpPr>
        <p:spPr>
          <a:xfrm>
            <a:off x="6197600" y="1215483"/>
            <a:ext cx="5613400" cy="422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body" idx="2"/>
          </p:nvPr>
        </p:nvSpPr>
        <p:spPr>
          <a:xfrm>
            <a:off x="381001" y="2078658"/>
            <a:ext cx="5617633" cy="336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3"/>
          </p:nvPr>
        </p:nvSpPr>
        <p:spPr>
          <a:xfrm>
            <a:off x="6172200" y="1235113"/>
            <a:ext cx="56388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172200" y="2078658"/>
            <a:ext cx="5638800" cy="336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>
  <p:cSld name="Galler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>
            <a:spLocks noGrp="1"/>
          </p:cNvSpPr>
          <p:nvPr>
            <p:ph type="pic" idx="2"/>
          </p:nvPr>
        </p:nvSpPr>
        <p:spPr>
          <a:xfrm>
            <a:off x="381000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1"/>
          <p:cNvSpPr>
            <a:spLocks noGrp="1"/>
          </p:cNvSpPr>
          <p:nvPr>
            <p:ph type="pic" idx="3"/>
          </p:nvPr>
        </p:nvSpPr>
        <p:spPr>
          <a:xfrm>
            <a:off x="3771394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1"/>
          <p:cNvSpPr>
            <a:spLocks noGrp="1"/>
          </p:cNvSpPr>
          <p:nvPr>
            <p:ph type="pic" idx="4"/>
          </p:nvPr>
        </p:nvSpPr>
        <p:spPr>
          <a:xfrm>
            <a:off x="7178140" y="142540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>
            <a:spLocks noGrp="1"/>
          </p:cNvSpPr>
          <p:nvPr>
            <p:ph type="pic" idx="5"/>
          </p:nvPr>
        </p:nvSpPr>
        <p:spPr>
          <a:xfrm>
            <a:off x="381000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1"/>
          <p:cNvSpPr>
            <a:spLocks noGrp="1"/>
          </p:cNvSpPr>
          <p:nvPr>
            <p:ph type="pic" idx="6"/>
          </p:nvPr>
        </p:nvSpPr>
        <p:spPr>
          <a:xfrm>
            <a:off x="3771394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1"/>
          <p:cNvSpPr>
            <a:spLocks noGrp="1"/>
          </p:cNvSpPr>
          <p:nvPr>
            <p:ph type="pic" idx="7"/>
          </p:nvPr>
        </p:nvSpPr>
        <p:spPr>
          <a:xfrm>
            <a:off x="7178140" y="3772092"/>
            <a:ext cx="3074469" cy="20818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>
            <a:off x="4642338" y="457201"/>
            <a:ext cx="7168663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body" idx="2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/>
        </p:nvSpPr>
        <p:spPr>
          <a:xfrm>
            <a:off x="2447108" y="1680753"/>
            <a:ext cx="8682445" cy="276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6000"/>
              <a:buFont typeface="Roboto"/>
              <a:buNone/>
            </a:pPr>
            <a:endParaRPr sz="6000" b="1" i="0" u="none" strike="noStrike" cap="none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B3A36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3A3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/>
          <p:nvPr/>
        </p:nvSpPr>
        <p:spPr>
          <a:xfrm>
            <a:off x="10595113" y="6142383"/>
            <a:ext cx="1351722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3" descr="A picture containing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b="8702"/>
          <a:stretch/>
        </p:blipFill>
        <p:spPr>
          <a:xfrm>
            <a:off x="10743365" y="6502709"/>
            <a:ext cx="1055217" cy="355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3" descr="Tex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76799" y="6011956"/>
            <a:ext cx="908802" cy="49075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  <a:defRPr sz="36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5"/>
          <p:cNvSpPr/>
          <p:nvPr/>
        </p:nvSpPr>
        <p:spPr>
          <a:xfrm>
            <a:off x="10595113" y="6142383"/>
            <a:ext cx="1351722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5" descr="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76799" y="6011956"/>
            <a:ext cx="908802" cy="49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5" descr="A picture containing tex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 b="8702"/>
          <a:stretch/>
        </p:blipFill>
        <p:spPr>
          <a:xfrm>
            <a:off x="10743365" y="6502709"/>
            <a:ext cx="1055217" cy="3552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US" sz="3600"/>
              <a:t>Human-Machine Teaming Hackathon Challenge</a:t>
            </a:r>
            <a:endParaRPr/>
          </a:p>
        </p:txBody>
      </p:sp>
      <p:sp>
        <p:nvSpPr>
          <p:cNvPr id="94" name="Google Shape;94;p1"/>
          <p:cNvSpPr txBox="1">
            <a:spLocks noGrp="1"/>
          </p:cNvSpPr>
          <p:nvPr>
            <p:ph type="body" idx="1"/>
          </p:nvPr>
        </p:nvSpPr>
        <p:spPr>
          <a:xfrm>
            <a:off x="2447100" y="3736527"/>
            <a:ext cx="89067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/>
              <a:t>Glen Smith, Qiao Zhang | Georgia Institute of Technology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</a:pPr>
            <a:r>
              <a:rPr lang="en-US" sz="4800"/>
              <a:t>Example Models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PPO Model (Proximal Policy Optimization) - Offline</a:t>
            </a:r>
            <a:endParaRPr/>
          </a:p>
        </p:txBody>
      </p:sp>
      <p:sp>
        <p:nvSpPr>
          <p:cNvPr id="164" name="Google Shape;164;p11"/>
          <p:cNvSpPr txBox="1"/>
          <p:nvPr/>
        </p:nvSpPr>
        <p:spPr>
          <a:xfrm>
            <a:off x="7612380" y="4864894"/>
            <a:ext cx="413004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https://medium.com/@ngoodger_7766/proximal-policy-optimisation-in-pytorch-with-recurrent-models-edefb8a72180</a:t>
            </a:r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body" idx="1"/>
          </p:nvPr>
        </p:nvSpPr>
        <p:spPr>
          <a:xfrm>
            <a:off x="381001" y="1215485"/>
            <a:ext cx="7048500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</a:pPr>
            <a:r>
              <a:rPr lang="en-US" sz="2000"/>
              <a:t>State-of-the-art class of reinforcement learning models developed by OpenAI, creator of ChatGPT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</a:pPr>
            <a:r>
              <a:rPr lang="en-US" sz="2000"/>
              <a:t>Learns complex tasks with less hyperparameter tuning than similar models and achieves comparable performance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</a:pPr>
            <a:r>
              <a:rPr lang="en-US" sz="2000"/>
              <a:t>Great for high-dimensional environments (such as Dice adventure)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 sz="2000"/>
          </a:p>
        </p:txBody>
      </p:sp>
      <p:sp>
        <p:nvSpPr>
          <p:cNvPr id="167" name="Google Shape;167;p11"/>
          <p:cNvSpPr txBox="1"/>
          <p:nvPr/>
        </p:nvSpPr>
        <p:spPr>
          <a:xfrm>
            <a:off x="8782051" y="5049560"/>
            <a:ext cx="197358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https://openai.com/research/openai-baselines-ppo</a:t>
            </a:r>
            <a:endParaRPr/>
          </a:p>
        </p:txBody>
      </p:sp>
      <p:pic>
        <p:nvPicPr>
          <p:cNvPr id="3" name="Picture 2" descr="A video game graphics of a person standing on a grass field&#10;&#10;Description automatically generated">
            <a:extLst>
              <a:ext uri="{FF2B5EF4-FFF2-40B4-BE49-F238E27FC236}">
                <a16:creationId xmlns:a16="http://schemas.microsoft.com/office/drawing/2014/main" id="{7B03AD4A-9E1B-3F33-9E34-50FE31B3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772" y="1828581"/>
            <a:ext cx="4801256" cy="32008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FBC9D7CB-6815-7F0B-6FAE-60302063F4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203" y="353961"/>
            <a:ext cx="9846442" cy="5472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>
            <a:spLocks noGrp="1"/>
          </p:cNvSpPr>
          <p:nvPr>
            <p:ph type="body" idx="1"/>
          </p:nvPr>
        </p:nvSpPr>
        <p:spPr>
          <a:xfrm>
            <a:off x="381000" y="1215475"/>
            <a:ext cx="5090100" cy="4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</a:pPr>
            <a:r>
              <a:rPr lang="en-US"/>
              <a:t>We’re exploring the use of online models that learn and adapt on the fly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indent="-190500">
              <a:spcBef>
                <a:spcPts val="0"/>
              </a:spcBef>
            </a:pPr>
            <a:r>
              <a:rPr lang="en-US"/>
              <a:t>Common, yet powerful model is hierarchical task network (HTN)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HTN and PPO model are our baselines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2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Hierarchical Task Network Model - Online</a:t>
            </a:r>
            <a:endParaRPr/>
          </a:p>
        </p:txBody>
      </p:sp>
      <p:pic>
        <p:nvPicPr>
          <p:cNvPr id="180" name="Google Shape;1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00" y="1364010"/>
            <a:ext cx="5886500" cy="39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>
            <a:spLocks noGrp="1"/>
          </p:cNvSpPr>
          <p:nvPr>
            <p:ph type="title"/>
          </p:nvPr>
        </p:nvSpPr>
        <p:spPr>
          <a:xfrm>
            <a:off x="67850" y="75474"/>
            <a:ext cx="114300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The Team</a:t>
            </a:r>
            <a:endParaRPr/>
          </a:p>
        </p:txBody>
      </p:sp>
      <p:pic>
        <p:nvPicPr>
          <p:cNvPr id="186" name="Google Shape;186;p2" descr="Image of Qiao Zha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625" y="797375"/>
            <a:ext cx="1639150" cy="17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" descr="Image of Christopher J. MacLell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675" y="4819488"/>
            <a:ext cx="1771700" cy="17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600" y="4815688"/>
            <a:ext cx="1695500" cy="17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3450" y="2846562"/>
            <a:ext cx="1771800" cy="1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2263" y="815050"/>
            <a:ext cx="1771700" cy="17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2075" y="2846562"/>
            <a:ext cx="1771802" cy="177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86500" y="797450"/>
            <a:ext cx="1771700" cy="1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67075" y="2846563"/>
            <a:ext cx="1771700" cy="17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6900" y="2846563"/>
            <a:ext cx="1695599" cy="169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23350" y="2846563"/>
            <a:ext cx="1639149" cy="175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03475" y="835413"/>
            <a:ext cx="1695600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00912" y="853100"/>
            <a:ext cx="1695600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6725" y="2846563"/>
            <a:ext cx="1695601" cy="169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3788" y="797450"/>
            <a:ext cx="1644226" cy="177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 txBox="1"/>
          <p:nvPr/>
        </p:nvSpPr>
        <p:spPr>
          <a:xfrm>
            <a:off x="4292325" y="5155650"/>
            <a:ext cx="3270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"/>
          <p:cNvSpPr txBox="1">
            <a:spLocks noGrp="1"/>
          </p:cNvSpPr>
          <p:nvPr>
            <p:ph type="body" idx="1"/>
          </p:nvPr>
        </p:nvSpPr>
        <p:spPr>
          <a:xfrm>
            <a:off x="4292325" y="4899675"/>
            <a:ext cx="7015500" cy="18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 sz="1800"/>
              <a:t>Glen Smith, Qiao Zhang, Dr. Christopher MacLellan | </a:t>
            </a:r>
            <a:r>
              <a:rPr lang="en-US" sz="1800" b="1"/>
              <a:t>Georgia Tech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 sz="1800"/>
              <a:t>Adit Gupta | </a:t>
            </a:r>
            <a:r>
              <a:rPr lang="en-US" sz="1800" b="1"/>
              <a:t>Drexel University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 sz="1800"/>
              <a:t>Stacey Cho, Jack Dong, Jingyuan Fang, Varun Girdhar, Yutao Huang, Marie Leung, Ziyu Li,  Phoebe Wang, Kelly Zheng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</a:pPr>
            <a:r>
              <a:rPr lang="en-US" sz="1800"/>
              <a:t>Dr. </a:t>
            </a:r>
            <a:r>
              <a:rPr lang="en-US" sz="1800">
                <a:solidFill>
                  <a:schemeClr val="dk1"/>
                </a:solidFill>
              </a:rPr>
              <a:t>Erik Harpstead </a:t>
            </a:r>
            <a:r>
              <a:rPr lang="en-US" sz="1800"/>
              <a:t>| </a:t>
            </a:r>
            <a:r>
              <a:rPr lang="en-US" sz="1800" b="1"/>
              <a:t>Carnegie Mellon University</a:t>
            </a:r>
            <a:endParaRPr sz="18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9d2ba98c_1_15"/>
          <p:cNvSpPr txBox="1">
            <a:spLocks noGrp="1"/>
          </p:cNvSpPr>
          <p:nvPr>
            <p:ph type="title"/>
          </p:nvPr>
        </p:nvSpPr>
        <p:spPr>
          <a:xfrm>
            <a:off x="1642654" y="1948985"/>
            <a:ext cx="8906700" cy="2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</a:pPr>
            <a:r>
              <a:rPr lang="en-US" sz="4800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>
                <a:solidFill>
                  <a:schemeClr val="dk1"/>
                </a:solidFill>
              </a:rPr>
              <a:t>Theme</a:t>
            </a:r>
            <a:r>
              <a:rPr lang="en-US">
                <a:solidFill>
                  <a:schemeClr val="dk1"/>
                </a:solidFill>
              </a:rPr>
              <a:t>: Human-AI Teaming</a:t>
            </a:r>
            <a:endParaRPr>
              <a:solidFill>
                <a:schemeClr val="dk1"/>
              </a:solidFill>
            </a:endParaRPr>
          </a:p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>
                <a:solidFill>
                  <a:schemeClr val="dk1"/>
                </a:solidFill>
              </a:rPr>
              <a:t>Audience</a:t>
            </a:r>
            <a:r>
              <a:rPr lang="en-US">
                <a:solidFill>
                  <a:schemeClr val="dk1"/>
                </a:solidFill>
              </a:rPr>
              <a:t>: </a:t>
            </a:r>
            <a:r>
              <a:rPr lang="en-US" sz="2200">
                <a:solidFill>
                  <a:schemeClr val="dk1"/>
                </a:solidFill>
              </a:rPr>
              <a:t>anyone who is interested in developing AI agents and/or playing games</a:t>
            </a:r>
            <a:endParaRPr sz="2200">
              <a:solidFill>
                <a:schemeClr val="dk1"/>
              </a:solidFill>
            </a:endParaRPr>
          </a:p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>
                <a:solidFill>
                  <a:schemeClr val="dk1"/>
                </a:solidFill>
              </a:rPr>
              <a:t>Date</a:t>
            </a:r>
            <a:r>
              <a:rPr lang="en-US">
                <a:solidFill>
                  <a:schemeClr val="dk1"/>
                </a:solidFill>
              </a:rPr>
              <a:t>: 6/24 - 6/25/2024</a:t>
            </a:r>
            <a:endParaRPr>
              <a:solidFill>
                <a:schemeClr val="dk1"/>
              </a:solidFill>
            </a:endParaRPr>
          </a:p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>
                <a:solidFill>
                  <a:schemeClr val="dk1"/>
                </a:solidFill>
              </a:rPr>
              <a:t>Environment</a:t>
            </a:r>
            <a:r>
              <a:rPr lang="en-US">
                <a:solidFill>
                  <a:schemeClr val="dk1"/>
                </a:solidFill>
              </a:rPr>
              <a:t>: Dice Adventure</a:t>
            </a:r>
            <a:endParaRPr>
              <a:solidFill>
                <a:schemeClr val="dk1"/>
              </a:solidFill>
            </a:endParaRPr>
          </a:p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>
                <a:solidFill>
                  <a:schemeClr val="dk1"/>
                </a:solidFill>
              </a:rPr>
              <a:t>Location</a:t>
            </a:r>
            <a:r>
              <a:rPr lang="en-US">
                <a:solidFill>
                  <a:schemeClr val="dk1"/>
                </a:solidFill>
              </a:rPr>
              <a:t>: Georgia Institute of Technology, Atlanta, GA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Please fill out the interest form for upcoming updates and information!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Hackathon Information</a:t>
            </a:r>
            <a:endParaRPr/>
          </a:p>
        </p:txBody>
      </p:sp>
      <p:sp>
        <p:nvSpPr>
          <p:cNvPr id="101" name="Google Shape;101;p7"/>
          <p:cNvSpPr txBox="1"/>
          <p:nvPr/>
        </p:nvSpPr>
        <p:spPr>
          <a:xfrm>
            <a:off x="490350" y="6165425"/>
            <a:ext cx="7061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https://strong-tact.github.io/strong_hackathon/</a:t>
            </a:r>
            <a:endParaRPr sz="24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0541" y="3777759"/>
            <a:ext cx="3036460" cy="308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6" y="3815159"/>
            <a:ext cx="3445862" cy="192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29d2ba98c_1_1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Tentative Schedule</a:t>
            </a:r>
            <a:endParaRPr/>
          </a:p>
        </p:txBody>
      </p:sp>
      <p:pic>
        <p:nvPicPr>
          <p:cNvPr id="110" name="Google Shape;110;g2c29d2ba98c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47" y="1215622"/>
            <a:ext cx="7662001" cy="488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381000" y="1215475"/>
            <a:ext cx="4996800" cy="42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Multiplayer, turn-based, dungeon crawling game</a:t>
            </a:r>
            <a:endParaRPr>
              <a:solidFill>
                <a:schemeClr val="dk1"/>
              </a:solidFill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Asymmetric information, stochastic processes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-US">
              <a:solidFill>
                <a:schemeClr val="dk1"/>
              </a:solidFill>
            </a:endParaRPr>
          </a:p>
          <a:p>
            <a:pPr marL="228600" indent="-266700">
              <a:spcBef>
                <a:spcPts val="0"/>
              </a:spcBef>
              <a:buSzPts val="2400"/>
            </a:pPr>
            <a:r>
              <a:rPr lang="en-US">
                <a:solidFill>
                  <a:schemeClr val="dk1"/>
                </a:solidFill>
              </a:rPr>
              <a:t>Navigate through the maze and overcome obstacles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endParaRPr lang="en-US">
              <a:solidFill>
                <a:schemeClr val="dk1"/>
              </a:solidFill>
            </a:endParaRPr>
          </a:p>
          <a:p>
            <a:pPr marL="2286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Please join us at Demo Session 2 for more details and to play the game!</a:t>
            </a:r>
            <a:endParaRPr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Dice Adventure</a:t>
            </a:r>
            <a:endParaRPr/>
          </a:p>
        </p:txBody>
      </p:sp>
      <p:sp>
        <p:nvSpPr>
          <p:cNvPr id="118" name="Google Shape;118;p5"/>
          <p:cNvSpPr txBox="1"/>
          <p:nvPr/>
        </p:nvSpPr>
        <p:spPr>
          <a:xfrm>
            <a:off x="381000" y="6032925"/>
            <a:ext cx="101352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065ECA0-A11A-6C1F-30D5-8C1CEF18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691" y="3412158"/>
            <a:ext cx="6386285" cy="3426400"/>
          </a:xfrm>
          <a:prstGeom prst="rect">
            <a:avLst/>
          </a:prstGeom>
        </p:spPr>
      </p:pic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33E56C77-9B6C-14BE-DF93-30CF4EBB0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14" y="4324"/>
            <a:ext cx="6386285" cy="34143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>
            <a:spLocks noGrp="1"/>
          </p:cNvSpPr>
          <p:nvPr>
            <p:ph type="body" idx="1"/>
          </p:nvPr>
        </p:nvSpPr>
        <p:spPr>
          <a:xfrm>
            <a:off x="380999" y="1215485"/>
            <a:ext cx="6362133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667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Each character has unique capabilities</a:t>
            </a:r>
            <a:endParaRPr>
              <a:solidFill>
                <a:schemeClr val="dk1"/>
              </a:solidFill>
            </a:endParaRPr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228600" lvl="0" indent="-2667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Subgoals (shrine) need to be reached before a team goal (tower) is reached to clear the level</a:t>
            </a:r>
            <a:endParaRPr>
              <a:solidFill>
                <a:schemeClr val="dk1"/>
              </a:solidFill>
            </a:endParaRPr>
          </a:p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</a:pPr>
            <a:r>
              <a:rPr lang="en-US"/>
              <a:t>All communication is denied except for the ability to place pings on map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</a:pPr>
            <a:r>
              <a:rPr lang="en-US"/>
              <a:t>Teammates must interpret ping usage by others</a:t>
            </a:r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Dice Adventure – Key Teaming Elements</a:t>
            </a:r>
            <a:endParaRPr/>
          </a:p>
        </p:txBody>
      </p:sp>
      <p:pic>
        <p:nvPicPr>
          <p:cNvPr id="126" name="Google Shape;12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3133" y="1747593"/>
            <a:ext cx="5365046" cy="316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Motivation</a:t>
            </a:r>
            <a:endParaRPr sz="2600" b="1"/>
          </a:p>
          <a:p>
            <a:pPr marL="685800" lvl="1" indent="-2794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200">
                <a:solidFill>
                  <a:schemeClr val="dk1"/>
                </a:solidFill>
              </a:rPr>
              <a:t>Understanding the unique roles that humans and AI agents play in a collaborative task</a:t>
            </a:r>
            <a:endParaRPr sz="2200"/>
          </a:p>
          <a:p>
            <a:pPr marL="6858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2600"/>
              <a:buChar char="•"/>
            </a:pPr>
            <a:r>
              <a:rPr lang="en-US" sz="2200"/>
              <a:t>Exploring the benefit and effect of hybrid, human-AI teams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2286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2600"/>
              <a:buChar char="•"/>
            </a:pPr>
            <a:r>
              <a:rPr lang="en-US" sz="2600" b="1"/>
              <a:t>RQ1</a:t>
            </a:r>
            <a:r>
              <a:rPr lang="en-US" sz="2600"/>
              <a:t>: How can different team allocations affect the team’s performance?</a:t>
            </a:r>
            <a:endParaRPr sz="260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2286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2600"/>
              <a:buChar char="•"/>
            </a:pPr>
            <a:r>
              <a:rPr lang="en-US" sz="2600" b="1">
                <a:solidFill>
                  <a:schemeClr val="dk1"/>
                </a:solidFill>
              </a:rPr>
              <a:t>RQ2</a:t>
            </a:r>
            <a:r>
              <a:rPr lang="en-US" sz="2600">
                <a:solidFill>
                  <a:schemeClr val="dk1"/>
                </a:solidFill>
              </a:rPr>
              <a:t>: How will role assignment affect the team’s performance?</a:t>
            </a:r>
            <a:endParaRPr sz="260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</a:endParaRPr>
          </a:p>
          <a:p>
            <a:pPr marL="2286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2600"/>
              <a:buChar char="•"/>
            </a:pPr>
            <a:r>
              <a:rPr lang="en-US" sz="2600" b="1"/>
              <a:t>RQ3</a:t>
            </a:r>
            <a:r>
              <a:rPr lang="en-US" sz="2600"/>
              <a:t>: How can team communication dynamics affect the team’s performance?</a:t>
            </a:r>
            <a:endParaRPr sz="2600"/>
          </a:p>
        </p:txBody>
      </p:sp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Motivation and Research Questions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2469f89f0_1_1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Two tracks</a:t>
            </a:r>
            <a:endParaRPr>
              <a:solidFill>
                <a:schemeClr val="dk1"/>
              </a:solidFill>
            </a:endParaRPr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Agent development track</a:t>
            </a:r>
            <a:endParaRPr>
              <a:solidFill>
                <a:schemeClr val="dk1"/>
              </a:solidFill>
            </a:endParaRPr>
          </a:p>
          <a:p>
            <a:pPr marL="114300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We will provide starter code and 2D game environment (in Python) for agent training.</a:t>
            </a:r>
            <a:endParaRPr>
              <a:solidFill>
                <a:schemeClr val="dk1"/>
              </a:solidFill>
            </a:endParaRPr>
          </a:p>
          <a:p>
            <a:pPr marL="114300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Participants in this track will develop agents that can play with human players.</a:t>
            </a:r>
            <a:endParaRPr>
              <a:solidFill>
                <a:schemeClr val="dk1"/>
              </a:solidFill>
            </a:endParaRPr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Player track</a:t>
            </a:r>
            <a:endParaRPr>
              <a:solidFill>
                <a:schemeClr val="dk1"/>
              </a:solidFill>
            </a:endParaRPr>
          </a:p>
          <a:p>
            <a:pPr marL="114300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Players can select any agent(s) they want to play with.</a:t>
            </a:r>
            <a:endParaRPr>
              <a:solidFill>
                <a:schemeClr val="dk1"/>
              </a:solidFill>
            </a:endParaRPr>
          </a:p>
          <a:p>
            <a:pPr marL="114300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Players can play multiple games with different teammates.</a:t>
            </a:r>
            <a:endParaRPr>
              <a:solidFill>
                <a:schemeClr val="dk1"/>
              </a:solidFill>
            </a:endParaRPr>
          </a:p>
          <a:p>
            <a:pPr marL="114300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Two allocations: (1) one player two AI agents, (2) two players one AI agent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22860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Evaluation criteria</a:t>
            </a:r>
            <a:endParaRPr>
              <a:solidFill>
                <a:schemeClr val="dk1"/>
              </a:solidFill>
            </a:endParaRPr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We will use in-game statistics to calculate a weighted score to decide the winner.</a:t>
            </a:r>
            <a:endParaRPr>
              <a:solidFill>
                <a:schemeClr val="dk1"/>
              </a:solidFill>
            </a:endParaRPr>
          </a:p>
          <a:p>
            <a:pPr marL="685800" lvl="1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Teams will be evaluated separately based on the allocations.</a:t>
            </a:r>
          </a:p>
          <a:p>
            <a:pPr marL="685800" lvl="1" indent="-266700">
              <a:spcBef>
                <a:spcPts val="0"/>
              </a:spcBef>
              <a:buSzPts val="2400"/>
            </a:pPr>
            <a:r>
              <a:rPr lang="en-US">
                <a:solidFill>
                  <a:schemeClr val="dk1"/>
                </a:solidFill>
              </a:rPr>
              <a:t>Prizes will be provided!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39" name="Google Shape;139;g2c2469f89f0_1_1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Hackathon Logistics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body" idx="1"/>
          </p:nvPr>
        </p:nvSpPr>
        <p:spPr>
          <a:xfrm>
            <a:off x="381000" y="1215474"/>
            <a:ext cx="5623500" cy="39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Python version of Dice Adventure to train agents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‘gymnasium’ environment interface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 train many kinds of models including offline and online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Agent Training Interface</a:t>
            </a:r>
            <a:endParaRPr/>
          </a:p>
        </p:txBody>
      </p:sp>
      <p:pic>
        <p:nvPicPr>
          <p:cNvPr id="146" name="Google Shape;1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436" y="1073900"/>
            <a:ext cx="4202243" cy="527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6;p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477161-376F-9DEE-B64B-C5BE7C8D109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383" y="4577879"/>
            <a:ext cx="3936296" cy="19503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5557248-9746-FBD0-E7EA-F0E98CA91DF2}"/>
              </a:ext>
            </a:extLst>
          </p:cNvPr>
          <p:cNvSpPr/>
          <p:nvPr/>
        </p:nvSpPr>
        <p:spPr>
          <a:xfrm>
            <a:off x="5065838" y="5337829"/>
            <a:ext cx="1102178" cy="4354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9569631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</a:pPr>
            <a:r>
              <a:rPr lang="en-US"/>
              <a:t>We will open the submission portal on 5/1/24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</a:pPr>
            <a:r>
              <a:rPr lang="en-US"/>
              <a:t>Exact submission format will be communicated in advance</a:t>
            </a:r>
            <a:endParaRPr/>
          </a:p>
          <a:p>
            <a:pPr marL="2286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endParaRPr lang="en-US"/>
          </a:p>
          <a:p>
            <a:pPr marL="228600" indent="-228600">
              <a:buSzPts val="2400"/>
            </a:pPr>
            <a:r>
              <a:rPr lang="en-US"/>
              <a:t>We encourage submission of online and offline agents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None/>
            </a:pPr>
            <a:endParaRPr/>
          </a:p>
          <a:p>
            <a:pPr marL="228600" indent="-76200">
              <a:buSzPts val="2400"/>
              <a:buNone/>
            </a:pPr>
            <a:endParaRPr lang="en-US"/>
          </a:p>
        </p:txBody>
      </p:sp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Agent Submission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FB41CE18FAE4BBE661AC703290C38" ma:contentTypeVersion="14" ma:contentTypeDescription="Create a new document." ma:contentTypeScope="" ma:versionID="2e119571e92469bde31e492fa9232475">
  <xsd:schema xmlns:xsd="http://www.w3.org/2001/XMLSchema" xmlns:xs="http://www.w3.org/2001/XMLSchema" xmlns:p="http://schemas.microsoft.com/office/2006/metadata/properties" xmlns:ns2="5608d5f1-7b4d-418c-b3a8-ad2a53cc5e70" xmlns:ns3="c17284a0-2e66-49b0-90ae-da8d15d53e88" targetNamespace="http://schemas.microsoft.com/office/2006/metadata/properties" ma:root="true" ma:fieldsID="478e8d6fdf46c14cdb03527ea28b4e89" ns2:_="" ns3:_="">
    <xsd:import namespace="5608d5f1-7b4d-418c-b3a8-ad2a53cc5e70"/>
    <xsd:import namespace="c17284a0-2e66-49b0-90ae-da8d15d53e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8d5f1-7b4d-418c-b3a8-ad2a53cc5e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284a0-2e66-49b0-90ae-da8d15d53e8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067a12b-03a1-4e0b-8b81-84c87803d83f}" ma:internalName="TaxCatchAll" ma:showField="CatchAllData" ma:web="c17284a0-2e66-49b0-90ae-da8d15d53e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AB744D-B867-4A0C-B634-D3772792C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A826AF-98DC-443F-8E63-5F6AF3957D15}">
  <ds:schemaRefs>
    <ds:schemaRef ds:uri="5608d5f1-7b4d-418c-b3a8-ad2a53cc5e70"/>
    <ds:schemaRef ds:uri="c17284a0-2e66-49b0-90ae-da8d15d53e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15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Title Page</vt:lpstr>
      <vt:lpstr>Content Page</vt:lpstr>
      <vt:lpstr>Human-Machine Teaming Hackathon Challenge</vt:lpstr>
      <vt:lpstr>Hackathon Information</vt:lpstr>
      <vt:lpstr>Tentative Schedule</vt:lpstr>
      <vt:lpstr>Dice Adventure</vt:lpstr>
      <vt:lpstr>Dice Adventure – Key Teaming Elements</vt:lpstr>
      <vt:lpstr>Motivation and Research Questions</vt:lpstr>
      <vt:lpstr>Hackathon Logistics</vt:lpstr>
      <vt:lpstr>Agent Training Interface</vt:lpstr>
      <vt:lpstr>Agent Submission</vt:lpstr>
      <vt:lpstr>Example Models</vt:lpstr>
      <vt:lpstr>PPO Model (Proximal Policy Optimization) - Offline</vt:lpstr>
      <vt:lpstr>PowerPoint Presentation</vt:lpstr>
      <vt:lpstr>Hierarchical Task Network Model - Online</vt:lpstr>
      <vt:lpstr>The 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Human-Machine Teaming Hackathon Challenge</dc:title>
  <dc:creator>Perez, Raul N</dc:creator>
  <cp:revision>1</cp:revision>
  <dcterms:created xsi:type="dcterms:W3CDTF">2022-08-24T13:02:54Z</dcterms:created>
  <dcterms:modified xsi:type="dcterms:W3CDTF">2024-03-15T19:55:18Z</dcterms:modified>
</cp:coreProperties>
</file>